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2" r:id="rId12"/>
    <p:sldId id="281" r:id="rId13"/>
    <p:sldId id="284" r:id="rId14"/>
    <p:sldId id="285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300"/>
    <a:srgbClr val="451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1008-1B4B-4EC8-85A3-C562D1BE0CC4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51CE7-BAE7-4F5F-9CFA-7E90E022C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9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0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2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3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6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7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1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15" Type="http://schemas.openxmlformats.org/officeDocument/2006/relationships/image" Target="../media/image2.pdf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4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 descr="A picture containing indoor, white&#10;&#10;Description automatically generated">
            <a:extLst>
              <a:ext uri="{FF2B5EF4-FFF2-40B4-BE49-F238E27FC236}">
                <a16:creationId xmlns="" xmlns:a16="http://schemas.microsoft.com/office/drawing/2014/main" id="{9F658706-20AF-4164-9336-D9E87301D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1" b="44545"/>
          <a:stretch/>
        </p:blipFill>
        <p:spPr>
          <a:xfrm>
            <a:off x="-1" y="0"/>
            <a:ext cx="9144001" cy="784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D1B1C-B276-4C98-805F-BBFEDE59FF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5620" y="2705100"/>
            <a:ext cx="6467171" cy="1085851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C5812D-EED9-4710-A180-6EA7655C5026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718773" y="5549252"/>
            <a:ext cx="1273112" cy="11722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="" xmlns:a16="http://schemas.microsoft.com/office/drawing/2014/main" id="{993D4AA5-E2DE-48D7-9EB0-6F33EEFB8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DFD80AC8-396E-4396-92A9-6E6CD63CC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5982" y="4127500"/>
            <a:ext cx="6467475" cy="10858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40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2"/>
            <a:ext cx="4051697" cy="4533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F35A33B6-348F-4D41-86BB-057095121A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973" y="1562102"/>
            <a:ext cx="4051697" cy="4533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5FDAC1C-DC80-4EF7-985E-85CCEC5B6790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67FA0543-A7BB-4C47-BEDE-73746492F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1E73066-B741-4435-A656-4BBF0B5B1A6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C263E41-06CA-4695-A6E0-86D2724FB792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0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5" y="1562102"/>
            <a:ext cx="2633656" cy="4524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4214AB3B-4037-4443-840C-3E09880130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1885" y="1562101"/>
            <a:ext cx="2633656" cy="4524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62A76FFB-F3B1-4AD2-A8E9-E69FD2346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3014" y="1562100"/>
            <a:ext cx="2633656" cy="4524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237591C-28CB-4C6E-BB57-BA9202CCDC98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>
            <a:extLst>
              <a:ext uri="{FF2B5EF4-FFF2-40B4-BE49-F238E27FC236}">
                <a16:creationId xmlns="" xmlns:a16="http://schemas.microsoft.com/office/drawing/2014/main" id="{1B57ED6B-9860-4A7A-A2F6-AA474F63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F20CEB-8D74-47BC-AA67-CFACAB88B6F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03A5F30-F0E3-45F2-851B-4BBC17945011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1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D687AE9A-EE06-4BE1-A8B9-CE56B8CA8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928" y="-1515"/>
            <a:ext cx="3856313" cy="68595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35244B-ADE0-4051-97EE-6E0BA5657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105" y="4760025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6C5ED2F-038C-458B-8EF3-D1C3251F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278" y="198304"/>
            <a:ext cx="5142007" cy="93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11C02C-9868-4EF6-B617-26376F403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8915" y="1549400"/>
            <a:ext cx="5142310" cy="473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="" xmlns:a16="http://schemas.microsoft.com/office/drawing/2014/main" id="{78E7779C-946D-4035-8FFC-D2B75AF4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9AD1D7-0233-4D21-9C86-A6EA54B1A6F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2DA036CB-A96D-4E2F-92ED-81C65B83F8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7739" y="-1515"/>
            <a:ext cx="3856313" cy="68595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35244B-ADE0-4051-97EE-6E0BA5657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4737" y="4760025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CD7A8-58B4-49AE-A555-022F56F9B3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1" y="1358901"/>
            <a:ext cx="4870847" cy="5026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E102F-7951-43DA-A71A-FC40FC12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87326"/>
            <a:ext cx="4870847" cy="993775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ACA1D217-B14E-4848-A2BC-26A2368D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468251-31AA-48B2-A5A4-CCD09A3BCC7B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indoor, white&#10;&#10;Description automatically generated">
            <a:extLst>
              <a:ext uri="{FF2B5EF4-FFF2-40B4-BE49-F238E27FC236}">
                <a16:creationId xmlns="" xmlns:a16="http://schemas.microsoft.com/office/drawing/2014/main" id="{3D7349E0-AE47-41DE-B3B6-42B4BC2F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28" y="-1515"/>
            <a:ext cx="3856313" cy="68595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35244B-ADE0-4051-97EE-6E0BA5657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105" y="4760025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6C5ED2F-038C-458B-8EF3-D1C3251F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278" y="198304"/>
            <a:ext cx="5142007" cy="93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11C02C-9868-4EF6-B617-26376F403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8915" y="1549400"/>
            <a:ext cx="5142310" cy="473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="" xmlns:a16="http://schemas.microsoft.com/office/drawing/2014/main" id="{78E7779C-946D-4035-8FFC-D2B75AF4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9AD1D7-0233-4D21-9C86-A6EA54B1A6F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6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 descr="A picture containing building, person, outdoor, standing&#10;&#10;Description automatically generated">
            <a:extLst>
              <a:ext uri="{FF2B5EF4-FFF2-40B4-BE49-F238E27FC236}">
                <a16:creationId xmlns="" xmlns:a16="http://schemas.microsoft.com/office/drawing/2014/main" id="{DD00EE20-5F85-4A0D-99DF-412698490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7739" y="-1515"/>
            <a:ext cx="3856313" cy="68595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35244B-ADE0-4051-97EE-6E0BA5657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4737" y="4760025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CD7A8-58B4-49AE-A555-022F56F9B3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1" y="1358901"/>
            <a:ext cx="4870847" cy="5026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E102F-7951-43DA-A71A-FC40FC12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87326"/>
            <a:ext cx="4870847" cy="993775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ACA1D217-B14E-4848-A2BC-26A2368D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468251-31AA-48B2-A5A4-CCD09A3BCC7B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 Cur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55B6B7-8EA8-4C0C-92B4-E84DB1767C61}"/>
              </a:ext>
            </a:extLst>
          </p:cNvPr>
          <p:cNvSpPr/>
          <p:nvPr userDrawn="1"/>
        </p:nvSpPr>
        <p:spPr>
          <a:xfrm>
            <a:off x="0" y="-8014"/>
            <a:ext cx="9138495" cy="6866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图片占位符 6">
            <a:extLst>
              <a:ext uri="{FF2B5EF4-FFF2-40B4-BE49-F238E27FC236}">
                <a16:creationId xmlns="" xmlns:a16="http://schemas.microsoft.com/office/drawing/2014/main" id="{FC2F9024-39AF-40A9-88B3-F7ADC1C033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 flipH="1">
            <a:off x="-1" y="-8014"/>
            <a:ext cx="3990861" cy="6866014"/>
          </a:xfrm>
          <a:custGeom>
            <a:avLst/>
            <a:gdLst>
              <a:gd name="connsiteX0" fmla="*/ 7156244 w 13283982"/>
              <a:gd name="connsiteY0" fmla="*/ 0 h 13732028"/>
              <a:gd name="connsiteX1" fmla="*/ 13283982 w 13283982"/>
              <a:gd name="connsiteY1" fmla="*/ 0 h 13732028"/>
              <a:gd name="connsiteX2" fmla="*/ 13283982 w 13283982"/>
              <a:gd name="connsiteY2" fmla="*/ 13732028 h 13732028"/>
              <a:gd name="connsiteX3" fmla="*/ 7156244 w 13283982"/>
              <a:gd name="connsiteY3" fmla="*/ 13732028 h 13732028"/>
              <a:gd name="connsiteX4" fmla="*/ 7156244 w 13283982"/>
              <a:gd name="connsiteY4" fmla="*/ 13725604 h 13732028"/>
              <a:gd name="connsiteX5" fmla="*/ 2011140 w 13283982"/>
              <a:gd name="connsiteY5" fmla="*/ 11721491 h 13732028"/>
              <a:gd name="connsiteX6" fmla="*/ 7696 w 13283982"/>
              <a:gd name="connsiteY6" fmla="*/ 7195405 h 13732028"/>
              <a:gd name="connsiteX7" fmla="*/ 0 w 13283982"/>
              <a:gd name="connsiteY7" fmla="*/ 6872737 h 13732028"/>
              <a:gd name="connsiteX8" fmla="*/ 0 w 13283982"/>
              <a:gd name="connsiteY8" fmla="*/ 6859292 h 13732028"/>
              <a:gd name="connsiteX9" fmla="*/ 7696 w 13283982"/>
              <a:gd name="connsiteY9" fmla="*/ 6536624 h 13732028"/>
              <a:gd name="connsiteX10" fmla="*/ 2011140 w 13283982"/>
              <a:gd name="connsiteY10" fmla="*/ 2010537 h 13732028"/>
              <a:gd name="connsiteX11" fmla="*/ 7156244 w 13283982"/>
              <a:gd name="connsiteY11" fmla="*/ 6424 h 137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83982" h="13732028">
                <a:moveTo>
                  <a:pt x="7156244" y="0"/>
                </a:moveTo>
                <a:lnTo>
                  <a:pt x="13283982" y="0"/>
                </a:lnTo>
                <a:lnTo>
                  <a:pt x="13283982" y="13732028"/>
                </a:lnTo>
                <a:lnTo>
                  <a:pt x="7156244" y="13732028"/>
                </a:lnTo>
                <a:lnTo>
                  <a:pt x="7156244" y="13725604"/>
                </a:lnTo>
                <a:cubicBezTo>
                  <a:pt x="5304032" y="13803328"/>
                  <a:pt x="3425332" y="13135933"/>
                  <a:pt x="2011140" y="11721491"/>
                </a:cubicBezTo>
                <a:cubicBezTo>
                  <a:pt x="754077" y="10464404"/>
                  <a:pt x="86263" y="8841341"/>
                  <a:pt x="7696" y="7195405"/>
                </a:cubicBezTo>
                <a:lnTo>
                  <a:pt x="0" y="6872737"/>
                </a:lnTo>
                <a:lnTo>
                  <a:pt x="0" y="6859292"/>
                </a:lnTo>
                <a:lnTo>
                  <a:pt x="7696" y="6536624"/>
                </a:lnTo>
                <a:cubicBezTo>
                  <a:pt x="86263" y="4890687"/>
                  <a:pt x="754077" y="3267624"/>
                  <a:pt x="2011140" y="2010537"/>
                </a:cubicBezTo>
                <a:cubicBezTo>
                  <a:pt x="3425332" y="596095"/>
                  <a:pt x="5304032" y="-71300"/>
                  <a:pt x="7156244" y="6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9" tIns="45719" rIns="91439" bIns="45719" anchor="t">
            <a:noAutofit/>
          </a:bodyPr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7FCD03E-2D68-48BC-ADC1-67E4C5EE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888" y="198304"/>
            <a:ext cx="5142007" cy="93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748F82-9E79-4FB2-9F61-16E21E22F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9525" y="1447800"/>
            <a:ext cx="5142310" cy="4878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658E071C-9292-4A84-BF4B-AF4DF5963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81EE0C-EA5E-43C4-AA91-D2D7AE76AC0C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 Cur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D51BAE-C93F-4351-ACCD-C433A3760DC8}"/>
              </a:ext>
            </a:extLst>
          </p:cNvPr>
          <p:cNvSpPr/>
          <p:nvPr userDrawn="1"/>
        </p:nvSpPr>
        <p:spPr>
          <a:xfrm>
            <a:off x="0" y="-8014"/>
            <a:ext cx="9138495" cy="6866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图片占位符 6">
            <a:extLst>
              <a:ext uri="{FF2B5EF4-FFF2-40B4-BE49-F238E27FC236}">
                <a16:creationId xmlns="" xmlns:a16="http://schemas.microsoft.com/office/drawing/2014/main" id="{FC2F9024-39AF-40A9-88B3-F7ADC1C033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41065" y="-8014"/>
            <a:ext cx="4197430" cy="6866014"/>
          </a:xfrm>
          <a:custGeom>
            <a:avLst/>
            <a:gdLst>
              <a:gd name="connsiteX0" fmla="*/ 7156244 w 13283982"/>
              <a:gd name="connsiteY0" fmla="*/ 0 h 13732028"/>
              <a:gd name="connsiteX1" fmla="*/ 13283982 w 13283982"/>
              <a:gd name="connsiteY1" fmla="*/ 0 h 13732028"/>
              <a:gd name="connsiteX2" fmla="*/ 13283982 w 13283982"/>
              <a:gd name="connsiteY2" fmla="*/ 13732028 h 13732028"/>
              <a:gd name="connsiteX3" fmla="*/ 7156244 w 13283982"/>
              <a:gd name="connsiteY3" fmla="*/ 13732028 h 13732028"/>
              <a:gd name="connsiteX4" fmla="*/ 7156244 w 13283982"/>
              <a:gd name="connsiteY4" fmla="*/ 13725604 h 13732028"/>
              <a:gd name="connsiteX5" fmla="*/ 2011140 w 13283982"/>
              <a:gd name="connsiteY5" fmla="*/ 11721491 h 13732028"/>
              <a:gd name="connsiteX6" fmla="*/ 7696 w 13283982"/>
              <a:gd name="connsiteY6" fmla="*/ 7195405 h 13732028"/>
              <a:gd name="connsiteX7" fmla="*/ 0 w 13283982"/>
              <a:gd name="connsiteY7" fmla="*/ 6872737 h 13732028"/>
              <a:gd name="connsiteX8" fmla="*/ 0 w 13283982"/>
              <a:gd name="connsiteY8" fmla="*/ 6859292 h 13732028"/>
              <a:gd name="connsiteX9" fmla="*/ 7696 w 13283982"/>
              <a:gd name="connsiteY9" fmla="*/ 6536624 h 13732028"/>
              <a:gd name="connsiteX10" fmla="*/ 2011140 w 13283982"/>
              <a:gd name="connsiteY10" fmla="*/ 2010537 h 13732028"/>
              <a:gd name="connsiteX11" fmla="*/ 7156244 w 13283982"/>
              <a:gd name="connsiteY11" fmla="*/ 6424 h 137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83982" h="13732028">
                <a:moveTo>
                  <a:pt x="7156244" y="0"/>
                </a:moveTo>
                <a:lnTo>
                  <a:pt x="13283982" y="0"/>
                </a:lnTo>
                <a:lnTo>
                  <a:pt x="13283982" y="13732028"/>
                </a:lnTo>
                <a:lnTo>
                  <a:pt x="7156244" y="13732028"/>
                </a:lnTo>
                <a:lnTo>
                  <a:pt x="7156244" y="13725604"/>
                </a:lnTo>
                <a:cubicBezTo>
                  <a:pt x="5304032" y="13803328"/>
                  <a:pt x="3425332" y="13135933"/>
                  <a:pt x="2011140" y="11721491"/>
                </a:cubicBezTo>
                <a:cubicBezTo>
                  <a:pt x="754077" y="10464404"/>
                  <a:pt x="86263" y="8841341"/>
                  <a:pt x="7696" y="7195405"/>
                </a:cubicBezTo>
                <a:lnTo>
                  <a:pt x="0" y="6872737"/>
                </a:lnTo>
                <a:lnTo>
                  <a:pt x="0" y="6859292"/>
                </a:lnTo>
                <a:lnTo>
                  <a:pt x="7696" y="6536624"/>
                </a:lnTo>
                <a:cubicBezTo>
                  <a:pt x="86263" y="4890687"/>
                  <a:pt x="754077" y="3267624"/>
                  <a:pt x="2011140" y="2010537"/>
                </a:cubicBezTo>
                <a:cubicBezTo>
                  <a:pt x="3425332" y="596095"/>
                  <a:pt x="5304032" y="-71300"/>
                  <a:pt x="7156244" y="6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9" tIns="45719" rIns="91439" bIns="45719" anchor="t">
            <a:noAutofit/>
          </a:bodyPr>
          <a:lstStyle>
            <a:lvl1pPr marL="0" indent="0" algn="r">
              <a:buNone/>
              <a:defRPr/>
            </a:lvl1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E7C01C-0552-41B9-9799-6794870E6E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704" y="1612900"/>
            <a:ext cx="5142309" cy="4772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87432DE-80CE-4FB0-8225-1B4137DA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87326"/>
            <a:ext cx="4870847" cy="99377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E0DCABE-8931-4BEE-91DD-E2DA9252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43AEF4-DB9A-4432-8AC3-76D21C987EC9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y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7C1799-E1ED-4E02-8140-F6CC4362F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0925" cy="6858000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="" xmlns:a16="http://schemas.microsoft.com/office/drawing/2014/main" id="{9B970260-0A16-47D3-8488-DBC332815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2038854-636B-41B6-A072-7C4D917B6F4F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3E2E322-B9E4-4FAD-BC55-68812A0C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A7CAD834-9656-43D4-A763-0569556F9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1"/>
            <a:ext cx="8455819" cy="4822825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0042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ackwas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7D1ADCD-5913-4486-BA76-AD135F91EA8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1"/>
            <a:ext cx="8455819" cy="4822825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="" xmlns:a16="http://schemas.microsoft.com/office/drawing/2014/main" id="{3555C2E5-C7A4-4899-A386-D802888EB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1E4332A-8C47-4923-B2CB-C3E21780B724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sky, outdoor, building&#10;&#10;Description automatically generated">
            <a:extLst>
              <a:ext uri="{FF2B5EF4-FFF2-40B4-BE49-F238E27FC236}">
                <a16:creationId xmlns="" xmlns:a16="http://schemas.microsoft.com/office/drawing/2014/main" id="{4790D435-0948-4FA4-8F64-238338D497E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3"/>
          <a:stretch/>
        </p:blipFill>
        <p:spPr>
          <a:xfrm>
            <a:off x="0" y="-348344"/>
            <a:ext cx="9144003" cy="7266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D1B1C-B276-4C98-805F-BBFEDE59FF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751" y="2006600"/>
            <a:ext cx="6467171" cy="1085851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C5812D-EED9-4710-A180-6EA7655C5026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718773" y="5549252"/>
            <a:ext cx="1273112" cy="11722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="" xmlns:a16="http://schemas.microsoft.com/office/drawing/2014/main" id="{993D4AA5-E2DE-48D7-9EB0-6F33EEFB8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DFD80AC8-396E-4396-92A9-6E6CD63CC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4113" y="3429000"/>
            <a:ext cx="6467475" cy="10858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97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9AA220-DF47-44B5-BB96-3806CC352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0" y="1937669"/>
            <a:ext cx="8765381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7C1799-E1ED-4E02-8140-F6CC4362F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09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9317C2-7250-42DB-A1E0-5415BC34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79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="" xmlns:a16="http://schemas.microsoft.com/office/drawing/2014/main" id="{9B970260-0A16-47D3-8488-DBC332815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6CBC51-DFD0-492F-8CD0-3B29D18EA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5178425"/>
            <a:ext cx="7813675" cy="12271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2038854-636B-41B6-A072-7C4D917B6F4F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ACB20-1C98-6249-BDD9-67BAE7FF92CC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17B-56C7-C742-A81F-F1134B2FB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2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a fence&#10;&#10;Description automatically generated with low confidence">
            <a:extLst>
              <a:ext uri="{FF2B5EF4-FFF2-40B4-BE49-F238E27FC236}">
                <a16:creationId xmlns="" xmlns:a16="http://schemas.microsoft.com/office/drawing/2014/main" id="{1C9F7058-7816-4085-B029-6BB66B2A3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628"/>
            <a:ext cx="9144000" cy="687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D1B1C-B276-4C98-805F-BBFEDE59FF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7729" y="4921560"/>
            <a:ext cx="6381044" cy="941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C5812D-EED9-4710-A180-6EA7655C5026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718773" y="5549252"/>
            <a:ext cx="1273112" cy="117222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DFD80AC8-396E-4396-92A9-6E6CD63CC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7729" y="5871637"/>
            <a:ext cx="6381044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7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F4864FA-EBC4-444C-A91E-A1B6CD130E0C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E0C62D-6BA4-4686-9950-F883BEE34857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1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boa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E0C62D-6BA4-4686-9950-F883BEE34857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5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2"/>
            <a:ext cx="8455819" cy="4533898"/>
          </a:xfrm>
        </p:spPr>
        <p:txBody>
          <a:bodyPr/>
          <a:lstStyle>
            <a:lvl1pPr>
              <a:buSzPct val="100000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F4864FA-EBC4-444C-A91E-A1B6CD130E0C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E0C62D-6BA4-4686-9950-F883BEE34857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2"/>
            <a:ext cx="8455819" cy="4533898"/>
          </a:xfrm>
        </p:spPr>
        <p:txBody>
          <a:bodyPr/>
          <a:lstStyle>
            <a:lvl4pPr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F4864FA-EBC4-444C-A91E-A1B6CD130E0C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E0C62D-6BA4-4686-9950-F883BEE34857}"/>
              </a:ext>
            </a:extLst>
          </p:cNvPr>
          <p:cNvCxnSpPr>
            <a:cxnSpLocks/>
          </p:cNvCxnSpPr>
          <p:nvPr userDrawn="1"/>
        </p:nvCxnSpPr>
        <p:spPr>
          <a:xfrm>
            <a:off x="302620" y="1193800"/>
            <a:ext cx="35537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6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ext no Boarder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97AD-5825-47C3-820C-8E396F4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345141"/>
            <a:ext cx="8455442" cy="82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B29DB7-1380-49F7-A362-634FDD922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54" y="1562102"/>
            <a:ext cx="8455819" cy="4533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45093F46-CF18-4630-9CD0-EC2AA7A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3B2A3-772F-426E-AF50-B11ED85E8BCA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96149" y="5906661"/>
            <a:ext cx="895736" cy="8247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75C70A9-158E-4FBE-85EC-9399ABBF5C5F}"/>
              </a:ext>
            </a:extLst>
          </p:cNvPr>
          <p:cNvCxnSpPr>
            <a:cxnSpLocks/>
          </p:cNvCxnSpPr>
          <p:nvPr userDrawn="1"/>
        </p:nvCxnSpPr>
        <p:spPr>
          <a:xfrm>
            <a:off x="311228" y="6325702"/>
            <a:ext cx="7784921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1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36E34B0-0E38-4DF1-BD63-7D3BF284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65" y="14141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404D1218-DA08-4BE6-A005-32B416FB2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8708" y="6406046"/>
            <a:ext cx="407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ABF-4512-430B-9DE5-C6DE682F92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0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61" r:id="rId2"/>
    <p:sldLayoutId id="2147483707" r:id="rId3"/>
    <p:sldLayoutId id="2147483706" r:id="rId4"/>
    <p:sldLayoutId id="2147483702" r:id="rId5"/>
    <p:sldLayoutId id="2147483705" r:id="rId6"/>
    <p:sldLayoutId id="2147483699" r:id="rId7"/>
    <p:sldLayoutId id="2147483667" r:id="rId8"/>
    <p:sldLayoutId id="2147483700" r:id="rId9"/>
    <p:sldLayoutId id="2147483671" r:id="rId10"/>
    <p:sldLayoutId id="2147483672" r:id="rId11"/>
    <p:sldLayoutId id="2147483673" r:id="rId12"/>
    <p:sldLayoutId id="2147483697" r:id="rId13"/>
    <p:sldLayoutId id="2147483708" r:id="rId14"/>
    <p:sldLayoutId id="2147483709" r:id="rId15"/>
    <p:sldLayoutId id="2147483696" r:id="rId16"/>
    <p:sldLayoutId id="2147483698" r:id="rId17"/>
    <p:sldLayoutId id="2147483704" r:id="rId18"/>
    <p:sldLayoutId id="2147483669" r:id="rId19"/>
    <p:sldLayoutId id="2147483662" r:id="rId20"/>
    <p:sldLayoutId id="2147483711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2575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8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150000"/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150000"/>
        <a:buFont typeface="Calibri" panose="020F0502020204030204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647C0"/>
        </a:buClr>
        <a:buSzPct val="120000"/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2276" y="5222932"/>
            <a:ext cx="1886441" cy="161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1149" y="930379"/>
            <a:ext cx="2374486" cy="2186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8543" y="3878720"/>
            <a:ext cx="5540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Network </a:t>
            </a:r>
            <a:r>
              <a:rPr lang="en-GB" sz="2400" b="1" dirty="0"/>
              <a:t>of Hope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Bachelors Degree Assessment, </a:t>
            </a:r>
            <a:r>
              <a:rPr lang="en-GB" sz="2400" b="1" dirty="0"/>
              <a:t>Progression &amp; </a:t>
            </a:r>
            <a:r>
              <a:rPr lang="en-GB" sz="2400" b="1" dirty="0" smtClean="0"/>
              <a:t>Classification</a:t>
            </a:r>
          </a:p>
          <a:p>
            <a:pPr algn="ctr"/>
            <a:endParaRPr lang="en-US" sz="2400" b="1" dirty="0"/>
          </a:p>
          <a:p>
            <a:pPr algn="ctr"/>
            <a:endParaRPr lang="en-GB" sz="2400" b="1" dirty="0" smtClean="0"/>
          </a:p>
          <a:p>
            <a:pPr algn="ctr"/>
            <a:r>
              <a:rPr lang="en-US" sz="2000" b="1" dirty="0" smtClean="0"/>
              <a:t>July 2021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5336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must I do to progress </a:t>
            </a:r>
            <a:r>
              <a:rPr lang="en-GB" dirty="0" smtClean="0"/>
              <a:t>to </a:t>
            </a:r>
            <a:r>
              <a:rPr lang="en-GB" dirty="0"/>
              <a:t>Intermediate Level?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28" y="1398494"/>
            <a:ext cx="8693072" cy="48626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/>
              <a:t>This </a:t>
            </a:r>
            <a:r>
              <a:rPr lang="en-GB" sz="2400" dirty="0"/>
              <a:t>guidance applies to all </a:t>
            </a:r>
            <a:r>
              <a:rPr lang="en-GB" sz="2400" dirty="0" smtClean="0"/>
              <a:t>Network of Hope Students in year C (first year) of their undergraduate degree</a:t>
            </a:r>
          </a:p>
          <a:p>
            <a:pPr lvl="1">
              <a:lnSpc>
                <a:spcPct val="100000"/>
              </a:lnSpc>
            </a:pPr>
            <a:r>
              <a:rPr lang="en-GB" sz="2400" dirty="0" smtClean="0"/>
              <a:t>You must achieve an overall weighted aggregate of 40%+ for your Level of Study</a:t>
            </a:r>
          </a:p>
          <a:p>
            <a:pPr lvl="1">
              <a:lnSpc>
                <a:spcPct val="100000"/>
              </a:lnSpc>
            </a:pPr>
            <a:r>
              <a:rPr lang="en-GB" sz="2400" dirty="0" smtClean="0"/>
              <a:t>You </a:t>
            </a:r>
            <a:r>
              <a:rPr lang="en-GB" sz="2400" dirty="0"/>
              <a:t>will not be able to progress even with an aggregate of 40%+ if: 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Your profile includes any mark of 0 associated with non-submission or academic misconduct. 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 have failed to reach a minimum of Grade E for any academic assessment that the University has defined as a “Qualifying Component”.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 do not meet Professional or Statutory Regulatory Body (PSRB) requirements.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do I find more information?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28" y="1398494"/>
            <a:ext cx="8693072" cy="48626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/>
              <a:t>This information is for Guidance Only.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GB" sz="12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GB" sz="12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>
                <a:cs typeface="Arial" charset="0"/>
              </a:rPr>
              <a:t>If you have any queries, please </a:t>
            </a:r>
            <a:r>
              <a:rPr lang="en-GB" sz="2400" dirty="0"/>
              <a:t>contact </a:t>
            </a:r>
            <a:r>
              <a:rPr lang="en-GB" sz="2400" dirty="0" smtClean="0"/>
              <a:t>The </a:t>
            </a:r>
            <a:r>
              <a:rPr lang="en-GB" sz="2400" dirty="0" smtClean="0"/>
              <a:t>Registry </a:t>
            </a:r>
            <a:r>
              <a:rPr lang="en-GB" sz="2400" dirty="0" smtClean="0"/>
              <a:t>Office </a:t>
            </a:r>
            <a:r>
              <a:rPr lang="en-GB" sz="2400" dirty="0"/>
              <a:t>and ask for an appointment to talk to a Senior Academic Adviser</a:t>
            </a:r>
            <a:r>
              <a:rPr lang="en-GB" sz="2400" dirty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GB" sz="1200" i="1" dirty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b="1" i="1" dirty="0">
                <a:cs typeface="Arial" charset="0"/>
              </a:rPr>
              <a:t>Please seek advice </a:t>
            </a:r>
            <a:r>
              <a:rPr lang="en-GB" sz="2400" b="1" i="1" u="sng" dirty="0">
                <a:cs typeface="Arial" charset="0"/>
              </a:rPr>
              <a:t>immediately</a:t>
            </a:r>
            <a:r>
              <a:rPr lang="en-GB" sz="2400" b="1" i="1" dirty="0">
                <a:cs typeface="Arial" charset="0"/>
              </a:rPr>
              <a:t> if you think you have mitigating circumstances.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xmlns="" id="{038A8076-518E-4DBE-B366-5EF90CD7775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E45114AB-02DD-4B90-9BEA-DEA67AE8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0" y="198304"/>
            <a:ext cx="4834395" cy="5008696"/>
          </a:xfrm>
        </p:spPr>
        <p:txBody>
          <a:bodyPr>
            <a:noAutofit/>
          </a:bodyPr>
          <a:lstStyle/>
          <a:p>
            <a:pPr algn="r"/>
            <a:r>
              <a:rPr lang="en-GB" sz="4400" dirty="0"/>
              <a:t>Progressing from Intermediate Level to Honours Level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000" dirty="0"/>
              <a:t>A guide for Intermediate</a:t>
            </a:r>
            <a:r>
              <a:rPr lang="en-GB" sz="4000" dirty="0" smtClean="0"/>
              <a:t> </a:t>
            </a:r>
            <a:r>
              <a:rPr lang="en-GB" sz="4000" dirty="0"/>
              <a:t>Level students (Year </a:t>
            </a:r>
            <a:r>
              <a:rPr lang="en-GB" sz="4000" dirty="0" smtClean="0"/>
              <a:t>I)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EFD991-80F6-42DD-9FAF-396F4CF69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must I do to progress </a:t>
            </a:r>
            <a:r>
              <a:rPr lang="en-GB" dirty="0" smtClean="0"/>
              <a:t>to Honours </a:t>
            </a:r>
            <a:r>
              <a:rPr lang="en-GB" dirty="0"/>
              <a:t>Level?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28" y="1398494"/>
            <a:ext cx="8693072" cy="48626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/>
              <a:t>This </a:t>
            </a:r>
            <a:r>
              <a:rPr lang="en-GB" sz="2400" dirty="0"/>
              <a:t>guidance applies to all </a:t>
            </a:r>
            <a:r>
              <a:rPr lang="en-GB" sz="2400" dirty="0" smtClean="0"/>
              <a:t>Network of Hope Students in year I (second year) of their undergraduate degree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You must achieve an overall weighted aggregate of 40%+ for </a:t>
            </a:r>
            <a:r>
              <a:rPr lang="en-GB" sz="2400" u="sng" dirty="0">
                <a:solidFill>
                  <a:schemeClr val="tx2"/>
                </a:solidFill>
              </a:rPr>
              <a:t>both</a:t>
            </a:r>
            <a:r>
              <a:rPr lang="en-GB" sz="2400" dirty="0"/>
              <a:t> of your Subjects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You will not be able to progress even with an aggregate of 40%+ if: 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Your profile includes any mark of 0 associated with non-submission or academic misconduct. 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 have failed to reach a minimum of Grade E for any academic assessment that the University has defined as a “Qualifying Component”.</a:t>
            </a:r>
          </a:p>
          <a:p>
            <a:pPr lvl="2">
              <a:lnSpc>
                <a:spcPct val="100000"/>
              </a:lnSpc>
            </a:pPr>
            <a:r>
              <a:rPr lang="en-GB" sz="2000" dirty="0"/>
              <a:t>You do not meet Professional or Statutory Regulatory Body (PSRB) requirements.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must I do to progress </a:t>
            </a:r>
            <a:r>
              <a:rPr lang="en-GB" dirty="0" smtClean="0"/>
              <a:t>to Honours </a:t>
            </a:r>
            <a:r>
              <a:rPr lang="en-GB" dirty="0"/>
              <a:t>Level?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28" y="1398494"/>
            <a:ext cx="8693072" cy="4862606"/>
          </a:xfrm>
        </p:spPr>
        <p:txBody>
          <a:bodyPr>
            <a:noAutofit/>
          </a:bodyPr>
          <a:lstStyle/>
          <a:p>
            <a:r>
              <a:rPr lang="en-US" dirty="0" smtClean="0"/>
              <a:t>As your course is a Joint </a:t>
            </a:r>
            <a:r>
              <a:rPr lang="en-GB" dirty="0" smtClean="0"/>
              <a:t>Honours</a:t>
            </a:r>
            <a:r>
              <a:rPr lang="en-US" dirty="0" smtClean="0"/>
              <a:t> </a:t>
            </a:r>
            <a:r>
              <a:rPr lang="en-US" dirty="0" smtClean="0"/>
              <a:t>degree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achieve 40%+ in one Subject, but achieve 35-39% in your other Subject you may apply to change to Single Honours in the Subject you did pass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If you are successful in moving to Combined Honours you will be considered to have a </a:t>
            </a:r>
            <a:r>
              <a:rPr lang="en-GB" dirty="0">
                <a:solidFill>
                  <a:schemeClr val="tx2"/>
                </a:solidFill>
              </a:rPr>
              <a:t>Pass with Reservation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in the Subject you are leaving at Level I.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4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do I find more information?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28" y="1398494"/>
            <a:ext cx="8693072" cy="48626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/>
              <a:t>This information is for Guidance Only.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GB" sz="12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GB" sz="12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>
                <a:cs typeface="Arial" charset="0"/>
              </a:rPr>
              <a:t>If you have any queries, please </a:t>
            </a:r>
            <a:r>
              <a:rPr lang="en-GB" sz="2400" dirty="0"/>
              <a:t>contact </a:t>
            </a:r>
            <a:r>
              <a:rPr lang="en-GB" sz="2400" dirty="0" smtClean="0"/>
              <a:t>The </a:t>
            </a:r>
            <a:r>
              <a:rPr lang="en-GB" sz="2400" dirty="0" smtClean="0"/>
              <a:t>Registry </a:t>
            </a:r>
            <a:r>
              <a:rPr lang="en-GB" sz="2400" dirty="0" smtClean="0"/>
              <a:t>Office </a:t>
            </a:r>
            <a:r>
              <a:rPr lang="en-GB" sz="2400" dirty="0"/>
              <a:t>and ask for an appointment to talk to a Senior Academic Adviser</a:t>
            </a:r>
            <a:r>
              <a:rPr lang="en-GB" sz="2400" dirty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GB" sz="1200" i="1" dirty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b="1" i="1" dirty="0">
                <a:cs typeface="Arial" charset="0"/>
              </a:rPr>
              <a:t>Please seek advice </a:t>
            </a:r>
            <a:r>
              <a:rPr lang="en-GB" sz="2400" b="1" i="1" u="sng" dirty="0">
                <a:cs typeface="Arial" charset="0"/>
              </a:rPr>
              <a:t>immediately</a:t>
            </a:r>
            <a:r>
              <a:rPr lang="en-GB" sz="2400" b="1" i="1" dirty="0">
                <a:cs typeface="Arial" charset="0"/>
              </a:rPr>
              <a:t> if you think you have mitigating circumstances.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Completion of your Award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B4117B-56C7-C742-A81F-F1134B2FBD0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" y="1279525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If you are a combined honours student you must achieve 40%+ in both Subjects</a:t>
            </a:r>
            <a:r>
              <a:rPr lang="en-GB" sz="2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You must not have any mark associated with non submission, nor must you have a mark of 0 associated with academic misconduct</a:t>
            </a:r>
            <a:r>
              <a:rPr lang="en-GB" sz="2800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You must achieve a minimum of a Grade E in all qualifying components</a:t>
            </a:r>
            <a:r>
              <a:rPr lang="en-GB" sz="2800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PSRB requirements must be met if appropriate.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588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Classification:</a:t>
            </a:r>
            <a:br>
              <a:rPr lang="en-GB" sz="3200" dirty="0" smtClean="0"/>
            </a:br>
            <a:r>
              <a:rPr lang="en-GB" sz="3200" dirty="0" smtClean="0"/>
              <a:t>How </a:t>
            </a:r>
            <a:r>
              <a:rPr lang="en-GB" sz="3200" dirty="0"/>
              <a:t>do my marks relate to </a:t>
            </a:r>
            <a:r>
              <a:rPr lang="en-GB" sz="3200" dirty="0" smtClean="0"/>
              <a:t>degree </a:t>
            </a:r>
            <a:r>
              <a:rPr lang="en-GB" sz="3200" dirty="0"/>
              <a:t>classes?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604014"/>
            <a:ext cx="4051697" cy="4533898"/>
          </a:xfrm>
        </p:spPr>
        <p:txBody>
          <a:bodyPr/>
          <a:lstStyle/>
          <a:p>
            <a:pPr lvl="1"/>
            <a:r>
              <a:rPr lang="en-GB" sz="2400" dirty="0"/>
              <a:t>Your marks and grades for individual assessments relate to degree classes as shown opposite.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If all your marks fall in the same class band, that is what you will get!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However, most students aren’t quite so consistent…….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B4117B-56C7-C742-A81F-F1134B2FBD0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Group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10768"/>
              </p:ext>
            </p:extLst>
          </p:nvPr>
        </p:nvGraphicFramePr>
        <p:xfrm>
          <a:off x="4211638" y="1844675"/>
          <a:ext cx="4564062" cy="3457576"/>
        </p:xfrm>
        <a:graphic>
          <a:graphicData uri="http://schemas.openxmlformats.org/drawingml/2006/table">
            <a:tbl>
              <a:tblPr/>
              <a:tblGrid>
                <a:gridCol w="1152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 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class Honours [1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or B+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Second Class Honours [2i]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or C+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Second Class Honours [2ii]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Third class Honours [3rd]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8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C is included in your degree calculation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You should be aware that Level C </a:t>
            </a:r>
            <a:r>
              <a:rPr lang="en-GB" dirty="0" smtClean="0"/>
              <a:t>(your first year) is </a:t>
            </a:r>
            <a:r>
              <a:rPr lang="en-GB" dirty="0"/>
              <a:t>an important part of your </a:t>
            </a:r>
            <a:r>
              <a:rPr lang="en-GB" dirty="0" smtClean="0"/>
              <a:t>studies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/>
              <a:t>It will be included in your degree calculation;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It is a pivotal platform on which to build excellent academic achievement at the higher levels of study.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3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will my degree class be </a:t>
            </a:r>
            <a:r>
              <a:rPr lang="en-GB" dirty="0" smtClean="0"/>
              <a:t>calculated?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Determining your Overall </a:t>
            </a:r>
            <a:r>
              <a:rPr lang="en-GB" dirty="0" smtClean="0"/>
              <a:t>Aggregate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Two </a:t>
            </a:r>
            <a:r>
              <a:rPr lang="en-GB" dirty="0"/>
              <a:t>methods are </a:t>
            </a:r>
            <a:r>
              <a:rPr lang="en-GB" dirty="0" smtClean="0"/>
              <a:t>used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dirty="0" smtClean="0"/>
              <a:t>Method </a:t>
            </a:r>
            <a:r>
              <a:rPr lang="en-GB" dirty="0"/>
              <a:t>1: </a:t>
            </a:r>
            <a:endParaRPr lang="en-GB" dirty="0" smtClean="0"/>
          </a:p>
          <a:p>
            <a:pPr lvl="2">
              <a:lnSpc>
                <a:spcPct val="100000"/>
              </a:lnSpc>
            </a:pPr>
            <a:r>
              <a:rPr lang="en-GB" dirty="0" smtClean="0"/>
              <a:t>10</a:t>
            </a:r>
            <a:r>
              <a:rPr lang="en-GB" dirty="0"/>
              <a:t>% of Level C; 30% of Level I; 60% of Level H</a:t>
            </a:r>
          </a:p>
          <a:p>
            <a:pPr lvl="1">
              <a:lnSpc>
                <a:spcPct val="100000"/>
              </a:lnSpc>
            </a:pP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dirty="0" smtClean="0"/>
              <a:t>Method </a:t>
            </a:r>
            <a:r>
              <a:rPr lang="en-GB" dirty="0"/>
              <a:t>2: </a:t>
            </a:r>
            <a:endParaRPr lang="en-GB" dirty="0" smtClean="0"/>
          </a:p>
          <a:p>
            <a:pPr lvl="2">
              <a:lnSpc>
                <a:spcPct val="100000"/>
              </a:lnSpc>
            </a:pPr>
            <a:r>
              <a:rPr lang="en-GB" dirty="0" smtClean="0"/>
              <a:t>25</a:t>
            </a:r>
            <a:r>
              <a:rPr lang="en-GB" dirty="0"/>
              <a:t>% Level I; 75% Level H.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5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will my degree class be </a:t>
            </a:r>
            <a:r>
              <a:rPr lang="en-GB" dirty="0" smtClean="0"/>
              <a:t>calculated?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0754" y="1463266"/>
            <a:ext cx="8455819" cy="45338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 smtClean="0"/>
              <a:t>How we calculate </a:t>
            </a:r>
            <a:r>
              <a:rPr lang="en-GB" sz="2000" dirty="0"/>
              <a:t>your Overall </a:t>
            </a:r>
            <a:r>
              <a:rPr lang="en-GB" sz="2000" dirty="0" smtClean="0"/>
              <a:t>Aggregate</a:t>
            </a:r>
            <a:r>
              <a:rPr lang="en-GB" sz="2000" dirty="0"/>
              <a:t> mark in </a:t>
            </a:r>
            <a:r>
              <a:rPr lang="en-GB" sz="2000" b="1" dirty="0"/>
              <a:t>TWO</a:t>
            </a:r>
            <a:r>
              <a:rPr lang="en-GB" sz="2000" dirty="0"/>
              <a:t> </a:t>
            </a:r>
            <a:r>
              <a:rPr lang="en-GB" sz="2000" dirty="0" smtClean="0"/>
              <a:t>ways</a:t>
            </a:r>
            <a:endParaRPr lang="en-GB" sz="2000" dirty="0"/>
          </a:p>
          <a:p>
            <a:pPr marL="0" indent="0">
              <a:buNone/>
            </a:pPr>
            <a:r>
              <a:rPr lang="en-GB" sz="2400" u="sng" dirty="0" smtClean="0"/>
              <a:t>Procedure</a:t>
            </a:r>
            <a:endParaRPr lang="en-GB" sz="2400" u="sng" dirty="0"/>
          </a:p>
          <a:p>
            <a:pPr marL="719138" indent="0">
              <a:buNone/>
            </a:pPr>
            <a:r>
              <a:rPr lang="en-GB" sz="2000" dirty="0" smtClean="0">
                <a:solidFill>
                  <a:srgbClr val="996633"/>
                </a:solidFill>
              </a:rPr>
              <a:t>Method 1: 10:30:60 </a:t>
            </a:r>
            <a:endParaRPr lang="en-GB" sz="2000" dirty="0">
              <a:solidFill>
                <a:srgbClr val="996633"/>
              </a:solidFill>
            </a:endParaRPr>
          </a:p>
          <a:p>
            <a:pPr marL="719138" indent="0">
              <a:buNone/>
            </a:pPr>
            <a:r>
              <a:rPr lang="en-GB" sz="2000" dirty="0">
                <a:solidFill>
                  <a:srgbClr val="996633"/>
                </a:solidFill>
              </a:rPr>
              <a:t>(Level C mark x 10% ) + (Level I mark x 30%) + (Level H mark x 60</a:t>
            </a:r>
            <a:r>
              <a:rPr lang="en-GB" sz="2000" dirty="0" smtClean="0">
                <a:solidFill>
                  <a:srgbClr val="996633"/>
                </a:solidFill>
              </a:rPr>
              <a:t>%).</a:t>
            </a:r>
            <a:endParaRPr lang="en-GB" sz="2000" dirty="0">
              <a:solidFill>
                <a:srgbClr val="FF0000"/>
              </a:solidFill>
            </a:endParaRPr>
          </a:p>
          <a:p>
            <a:pPr marL="719138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Method 2: 25:75 </a:t>
            </a:r>
            <a:endParaRPr lang="en-GB" sz="2000" dirty="0">
              <a:solidFill>
                <a:srgbClr val="FF0000"/>
              </a:solidFill>
            </a:endParaRPr>
          </a:p>
          <a:p>
            <a:pPr marL="719138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(Level I mark x 25%) + (Level H mark x 75%).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400" u="sng" dirty="0"/>
              <a:t>Example</a:t>
            </a:r>
          </a:p>
          <a:p>
            <a:pPr marL="0" indent="0">
              <a:buNone/>
            </a:pPr>
            <a:r>
              <a:rPr lang="en-GB" sz="2400" dirty="0"/>
              <a:t>A student’s marks are: Level C 55; Level I 62; Level H 75</a:t>
            </a:r>
            <a:r>
              <a:rPr lang="en-GB" sz="2400" dirty="0" smtClean="0"/>
              <a:t>.</a:t>
            </a:r>
            <a:endParaRPr lang="en-GB" sz="2000" dirty="0">
              <a:solidFill>
                <a:srgbClr val="996633"/>
              </a:solidFill>
            </a:endParaRPr>
          </a:p>
          <a:p>
            <a:pPr marL="1057275">
              <a:buFont typeface="Wingdings" panose="05000000000000000000" pitchFamily="2" charset="2"/>
              <a:buChar char=""/>
            </a:pPr>
            <a:r>
              <a:rPr lang="en-GB" sz="2000" dirty="0" smtClean="0">
                <a:solidFill>
                  <a:srgbClr val="996633"/>
                </a:solidFill>
              </a:rPr>
              <a:t>Method 1: (55x10</a:t>
            </a:r>
            <a:r>
              <a:rPr lang="en-GB" sz="2000" dirty="0">
                <a:solidFill>
                  <a:srgbClr val="996633"/>
                </a:solidFill>
              </a:rPr>
              <a:t>%) + (62x30%) + (75x60%) = 5.5 + 18.6 + 45  </a:t>
            </a:r>
            <a:r>
              <a:rPr lang="en-GB" sz="2000" b="1" dirty="0">
                <a:solidFill>
                  <a:srgbClr val="996633"/>
                </a:solidFill>
              </a:rPr>
              <a:t>= 69.1</a:t>
            </a:r>
            <a:r>
              <a:rPr lang="en-GB" sz="2000" b="1" dirty="0" smtClean="0">
                <a:solidFill>
                  <a:srgbClr val="996633"/>
                </a:solidFill>
              </a:rPr>
              <a:t>.</a:t>
            </a:r>
            <a:endParaRPr lang="en-GB" sz="2000" dirty="0">
              <a:solidFill>
                <a:srgbClr val="FF0000"/>
              </a:solidFill>
            </a:endParaRPr>
          </a:p>
          <a:p>
            <a:pPr marL="1057275">
              <a:buFont typeface="Wingdings" panose="05000000000000000000" pitchFamily="2" charset="2"/>
              <a:buChar char=""/>
            </a:pPr>
            <a:r>
              <a:rPr lang="en-GB" sz="2000" dirty="0" smtClean="0">
                <a:solidFill>
                  <a:srgbClr val="FF0000"/>
                </a:solidFill>
              </a:rPr>
              <a:t>Method 2: (62x25</a:t>
            </a:r>
            <a:r>
              <a:rPr lang="en-GB" sz="2000" dirty="0">
                <a:solidFill>
                  <a:srgbClr val="FF0000"/>
                </a:solidFill>
              </a:rPr>
              <a:t>%) + (75x75%) = 15.5 + 56.3 </a:t>
            </a:r>
            <a:r>
              <a:rPr lang="en-GB" sz="2000" b="1" dirty="0">
                <a:solidFill>
                  <a:srgbClr val="FF0000"/>
                </a:solidFill>
              </a:rPr>
              <a:t>= 71.8.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will my degree class be calculated?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Borderline cases</a:t>
            </a:r>
            <a:endParaRPr lang="en-US" b="1" dirty="0"/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sz="2400" dirty="0"/>
              <a:t>If your overall highest aggregate falls within 2 rounded marks of the next grade boundary we will consider you to be a borderline student. 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sz="2400" dirty="0"/>
              <a:t>We will look at your transcript and check whether 50% of your Level H marks are in the higher classification – we can only include first attempts.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sz="2400" dirty="0"/>
              <a:t>If 50% of your assessments are in the higher band you will achieve the higher of the degree outcomes</a:t>
            </a:r>
            <a:r>
              <a:rPr lang="en-GB" sz="2400" dirty="0" smtClean="0"/>
              <a:t>.</a:t>
            </a:r>
            <a:endParaRPr lang="en-GB" sz="1800" dirty="0"/>
          </a:p>
          <a:p>
            <a:pPr marL="360363" indent="-360363">
              <a:lnSpc>
                <a:spcPct val="100000"/>
              </a:lnSpc>
              <a:buNone/>
            </a:pPr>
            <a:r>
              <a:rPr lang="en-GB" sz="2200" dirty="0">
                <a:solidFill>
                  <a:schemeClr val="accent3"/>
                </a:solidFill>
              </a:rPr>
              <a:t>Note: </a:t>
            </a:r>
            <a:endParaRPr lang="en-GB" sz="2200" dirty="0" smtClean="0"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200" dirty="0" smtClean="0">
                <a:solidFill>
                  <a:schemeClr val="accent3"/>
                </a:solidFill>
              </a:rPr>
              <a:t>The </a:t>
            </a:r>
            <a:r>
              <a:rPr lang="en-GB" sz="2200" dirty="0">
                <a:solidFill>
                  <a:schemeClr val="accent3"/>
                </a:solidFill>
              </a:rPr>
              <a:t>Board will focus ONLY on the quality of your work.  </a:t>
            </a:r>
            <a:endParaRPr lang="en-GB" sz="2200" dirty="0" smtClean="0"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200" dirty="0" smtClean="0">
                <a:solidFill>
                  <a:schemeClr val="accent3"/>
                </a:solidFill>
              </a:rPr>
              <a:t>The </a:t>
            </a:r>
            <a:r>
              <a:rPr lang="en-GB" sz="2200" dirty="0">
                <a:solidFill>
                  <a:schemeClr val="accent3"/>
                </a:solidFill>
              </a:rPr>
              <a:t>Board will </a:t>
            </a:r>
            <a:r>
              <a:rPr lang="en-GB" sz="2200" u="sng" dirty="0">
                <a:solidFill>
                  <a:schemeClr val="accent3"/>
                </a:solidFill>
              </a:rPr>
              <a:t>NOT</a:t>
            </a:r>
            <a:r>
              <a:rPr lang="en-GB" sz="2200" dirty="0">
                <a:solidFill>
                  <a:schemeClr val="accent3"/>
                </a:solidFill>
              </a:rPr>
              <a:t> take into account any mitigating circumstances.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0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Fit To </a:t>
            </a:r>
            <a:r>
              <a:rPr lang="en-GB" dirty="0" smtClean="0"/>
              <a:t>Sit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754" y="1310642"/>
            <a:ext cx="8210945" cy="4533898"/>
          </a:xfrm>
        </p:spPr>
        <p:txBody>
          <a:bodyPr>
            <a:noAutofit/>
          </a:bodyPr>
          <a:lstStyle/>
          <a:p>
            <a:r>
              <a:rPr lang="en-GB" sz="2400" dirty="0"/>
              <a:t>If you aren’t fit to do a Level H assessment</a:t>
            </a:r>
            <a:r>
              <a:rPr lang="en-GB" sz="2400" dirty="0" smtClean="0"/>
              <a:t>.. DO </a:t>
            </a:r>
            <a:r>
              <a:rPr lang="en-GB" sz="2400" dirty="0"/>
              <a:t>NOT ATTEMPT THE </a:t>
            </a:r>
            <a:r>
              <a:rPr lang="en-GB" sz="2400" dirty="0" smtClean="0"/>
              <a:t>ASSESSMENT</a:t>
            </a:r>
            <a:endParaRPr lang="en-US" sz="2400" dirty="0"/>
          </a:p>
          <a:p>
            <a:r>
              <a:rPr lang="en-GB" sz="2400" dirty="0" smtClean="0"/>
              <a:t>If you </a:t>
            </a:r>
            <a:r>
              <a:rPr lang="en-GB" sz="2400" dirty="0"/>
              <a:t>miss an assessment and you have evidence of acceptable mitigating circumstances [not necessarily ”medical”], you will normally be entitled to undertake the assessment later </a:t>
            </a:r>
            <a:r>
              <a:rPr lang="en-GB" sz="2400" b="1" u="sng" dirty="0">
                <a:solidFill>
                  <a:schemeClr val="accent3"/>
                </a:solidFill>
              </a:rPr>
              <a:t>with no penalty</a:t>
            </a:r>
            <a:r>
              <a:rPr lang="en-GB" sz="2400" dirty="0"/>
              <a:t>.</a:t>
            </a:r>
          </a:p>
          <a:p>
            <a:endParaRPr lang="en-GB" sz="800" dirty="0" smtClean="0"/>
          </a:p>
          <a:p>
            <a:r>
              <a:rPr lang="en-GB" sz="2400" dirty="0" smtClean="0"/>
              <a:t>By </a:t>
            </a:r>
            <a:r>
              <a:rPr lang="en-GB" sz="2400" dirty="0"/>
              <a:t>submitting any assessment you are deeming yourself fit to be assessed.</a:t>
            </a:r>
          </a:p>
          <a:p>
            <a:endParaRPr lang="en-GB" sz="800" dirty="0" smtClean="0"/>
          </a:p>
          <a:p>
            <a:r>
              <a:rPr lang="en-GB" sz="2400" dirty="0" smtClean="0"/>
              <a:t>Therefore</a:t>
            </a:r>
            <a:r>
              <a:rPr lang="en-GB" sz="2400" dirty="0"/>
              <a:t>, it is </a:t>
            </a:r>
            <a:r>
              <a:rPr lang="en-GB" sz="2400" b="1" u="sng" dirty="0">
                <a:solidFill>
                  <a:schemeClr val="accent3"/>
                </a:solidFill>
              </a:rPr>
              <a:t>essential to</a:t>
            </a:r>
            <a:r>
              <a:rPr lang="en-GB" sz="2400" dirty="0"/>
              <a:t>:</a:t>
            </a:r>
          </a:p>
          <a:p>
            <a:pPr lvl="1"/>
            <a:r>
              <a:rPr lang="en-GB" sz="2000" dirty="0"/>
              <a:t>submit evidence of mitigating circumstances to explain absence from an exam;</a:t>
            </a:r>
          </a:p>
          <a:p>
            <a:pPr lvl="1"/>
            <a:r>
              <a:rPr lang="en-GB" sz="2000" dirty="0"/>
              <a:t>seek an extension if you are not able, for good reasons, to submit work on time.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in a library reading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E952A8FD-6D6B-4578-8D00-2AA12206E5F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B69C9C-30D3-44CB-812A-EEDF870F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0FCABF-4512-430B-9DE5-C6DE682F92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xmlns="" id="{E45114AB-02DD-4B90-9BEA-DEA67AE8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89" y="325304"/>
            <a:ext cx="4422411" cy="5008696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Progressing </a:t>
            </a:r>
            <a:r>
              <a:rPr lang="en-GB" sz="4400" dirty="0"/>
              <a:t>from Certificate Level to Intermediate </a:t>
            </a:r>
            <a:r>
              <a:rPr lang="en-GB" sz="4400" dirty="0" smtClean="0"/>
              <a:t>Level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000" dirty="0"/>
              <a:t>A guide for Certificate Level students (Year C)</a:t>
            </a:r>
            <a:br>
              <a:rPr lang="en-GB" sz="40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005240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s &amp; Fly sheets">
  <a:themeElements>
    <a:clrScheme name="Spurgeons">
      <a:dk1>
        <a:sysClr val="windowText" lastClr="000000"/>
      </a:dk1>
      <a:lt1>
        <a:sysClr val="window" lastClr="FFFFFF"/>
      </a:lt1>
      <a:dk2>
        <a:srgbClr val="CD9300"/>
      </a:dk2>
      <a:lt2>
        <a:srgbClr val="F1CD45"/>
      </a:lt2>
      <a:accent1>
        <a:srgbClr val="C10029"/>
      </a:accent1>
      <a:accent2>
        <a:srgbClr val="F1CD45"/>
      </a:accent2>
      <a:accent3>
        <a:srgbClr val="DC931A"/>
      </a:accent3>
      <a:accent4>
        <a:srgbClr val="451A29"/>
      </a:accent4>
      <a:accent5>
        <a:srgbClr val="00B050"/>
      </a:accent5>
      <a:accent6>
        <a:srgbClr val="00B0F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1036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Title pages &amp; Fly sheets</vt:lpstr>
      <vt:lpstr>PowerPoint Presentation</vt:lpstr>
      <vt:lpstr>Completion of your Award</vt:lpstr>
      <vt:lpstr>Classification: How do my marks relate to degree classes?</vt:lpstr>
      <vt:lpstr>Level C is included in your degree calculation</vt:lpstr>
      <vt:lpstr>How will my degree class be calculated? </vt:lpstr>
      <vt:lpstr>How will my degree class be calculated? </vt:lpstr>
      <vt:lpstr>How will my degree class be calculated? </vt:lpstr>
      <vt:lpstr>Fit To Sit</vt:lpstr>
      <vt:lpstr> Progressing from Certificate Level to Intermediate Level  A guide for Certificate Level students (Year C)    </vt:lpstr>
      <vt:lpstr>What must I do to progress to Intermediate Level? </vt:lpstr>
      <vt:lpstr>Where do I find more information? </vt:lpstr>
      <vt:lpstr>Progressing from Intermediate Level to Honours Level  A guide for Intermediate Level students (Year I)  </vt:lpstr>
      <vt:lpstr>What must I do to progress to Honours Level? </vt:lpstr>
      <vt:lpstr>What must I do to progress to Honours Level? </vt:lpstr>
      <vt:lpstr>Where do I find more information?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2021-03-25T08:01:53Z</dcterms:created>
  <dcterms:modified xsi:type="dcterms:W3CDTF">2021-07-12T09:44:53Z</dcterms:modified>
</cp:coreProperties>
</file>